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85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0A1B5D5-9B99-4C35-A422-299274C87663}" styleName="Estilo Médio 1 - Ênfas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Estilo Médio 1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2/17/2022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301752"/>
            <a:ext cx="7729728" cy="1188720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891" y="1685110"/>
            <a:ext cx="10959738" cy="4054918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2/17/2022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2/17/2022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295216"/>
            <a:ext cx="7729728" cy="1188720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6572" y="1724297"/>
            <a:ext cx="5016137" cy="401572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64238" y="1724297"/>
            <a:ext cx="5901189" cy="401572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2/17/2022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2/17/2022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2/17/2022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2/17/2022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342246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49048" y="543297"/>
            <a:ext cx="2554963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8857" y="301752"/>
            <a:ext cx="7968343" cy="575157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048" y="1936176"/>
            <a:ext cx="2554963" cy="3733103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2/17/2022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2/17/2022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131756-D3B6-41DD-8372-DCF2780731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Método de </a:t>
            </a:r>
            <a:r>
              <a:rPr lang="pt-BR" dirty="0" err="1"/>
              <a:t>reamostragem</a:t>
            </a:r>
            <a:r>
              <a:rPr lang="pt-BR" dirty="0"/>
              <a:t> para descrição de população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3B2A98-C8DC-4C2E-80C6-D1FE3D641D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524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D28D70-5229-4E75-AA08-2DF2BA2A3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48" y="543297"/>
            <a:ext cx="3004969" cy="1141497"/>
          </a:xfrm>
        </p:spPr>
        <p:txBody>
          <a:bodyPr/>
          <a:lstStyle/>
          <a:p>
            <a:r>
              <a:rPr lang="pt-BR" dirty="0"/>
              <a:t>Parâmetros descritivos</a:t>
            </a:r>
            <a:endParaRPr lang="en-US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D73C30E-C2DF-4A09-8148-CDCCC5051B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9048" y="1936176"/>
            <a:ext cx="3004969" cy="4661682"/>
          </a:xfrm>
        </p:spPr>
        <p:txBody>
          <a:bodyPr>
            <a:normAutofit/>
          </a:bodyPr>
          <a:lstStyle/>
          <a:p>
            <a:pPr algn="l"/>
            <a:r>
              <a:rPr lang="pt-BR" sz="2400" b="1" dirty="0"/>
              <a:t>Média = 0.24</a:t>
            </a:r>
          </a:p>
          <a:p>
            <a:pPr algn="l"/>
            <a:endParaRPr lang="pt-BR" sz="2400" b="1" dirty="0"/>
          </a:p>
          <a:p>
            <a:pPr algn="l"/>
            <a:r>
              <a:rPr lang="pt-BR" sz="2400" b="1" dirty="0" err="1"/>
              <a:t>DesvPad</a:t>
            </a:r>
            <a:r>
              <a:rPr lang="pt-BR" sz="2400" b="1" dirty="0"/>
              <a:t> = 0.11</a:t>
            </a:r>
          </a:p>
          <a:p>
            <a:pPr algn="l"/>
            <a:endParaRPr lang="pt-BR" sz="2400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50F1CE7-732E-4E6A-852F-DB4E3FC3F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87" r="19141" b="11945"/>
          <a:stretch/>
        </p:blipFill>
        <p:spPr>
          <a:xfrm>
            <a:off x="3724657" y="59360"/>
            <a:ext cx="3802578" cy="655621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E3C25F9-D024-483F-A4C8-EF625C15998A}"/>
              </a:ext>
            </a:extLst>
          </p:cNvPr>
          <p:cNvSpPr txBox="1"/>
          <p:nvPr/>
        </p:nvSpPr>
        <p:spPr>
          <a:xfrm>
            <a:off x="7739267" y="2534839"/>
            <a:ext cx="38961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A dispersão do </a:t>
            </a:r>
            <a:r>
              <a:rPr lang="pt-BR" sz="2400" b="1" dirty="0" err="1"/>
              <a:t>boxplot</a:t>
            </a:r>
            <a:r>
              <a:rPr lang="pt-BR" sz="2400" b="1" dirty="0"/>
              <a:t> está relacionada com a variância (ou desvio padrão).</a:t>
            </a:r>
            <a:endParaRPr lang="en-US" sz="2400" b="1" dirty="0"/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4A65AE53-BF0A-46A2-A8EE-26E23AE614F8}"/>
              </a:ext>
            </a:extLst>
          </p:cNvPr>
          <p:cNvSpPr/>
          <p:nvPr/>
        </p:nvSpPr>
        <p:spPr>
          <a:xfrm>
            <a:off x="6771861" y="437322"/>
            <a:ext cx="649356" cy="5764695"/>
          </a:xfrm>
          <a:prstGeom prst="rightBrac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26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D28D70-5229-4E75-AA08-2DF2BA2A3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48" y="543297"/>
            <a:ext cx="3004969" cy="1141497"/>
          </a:xfrm>
        </p:spPr>
        <p:txBody>
          <a:bodyPr/>
          <a:lstStyle/>
          <a:p>
            <a:r>
              <a:rPr lang="pt-BR" dirty="0"/>
              <a:t>Parâmetros descritivos</a:t>
            </a:r>
            <a:endParaRPr lang="en-US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D73C30E-C2DF-4A09-8148-CDCCC5051B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9048" y="1936176"/>
            <a:ext cx="3004969" cy="4661682"/>
          </a:xfrm>
        </p:spPr>
        <p:txBody>
          <a:bodyPr>
            <a:normAutofit/>
          </a:bodyPr>
          <a:lstStyle/>
          <a:p>
            <a:pPr algn="l"/>
            <a:r>
              <a:rPr lang="pt-BR" sz="2400" b="1" dirty="0"/>
              <a:t>Média = 0.24</a:t>
            </a:r>
          </a:p>
          <a:p>
            <a:pPr algn="l"/>
            <a:endParaRPr lang="pt-BR" sz="2400" b="1" dirty="0"/>
          </a:p>
          <a:p>
            <a:pPr algn="l"/>
            <a:r>
              <a:rPr lang="pt-BR" sz="2400" b="1" dirty="0" err="1"/>
              <a:t>DesvPad</a:t>
            </a:r>
            <a:r>
              <a:rPr lang="pt-BR" sz="2400" b="1" dirty="0"/>
              <a:t> = 0.11</a:t>
            </a:r>
          </a:p>
          <a:p>
            <a:pPr algn="l"/>
            <a:endParaRPr lang="pt-BR" sz="2400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50F1CE7-732E-4E6A-852F-DB4E3FC3F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87" r="19141" b="11945"/>
          <a:stretch/>
        </p:blipFill>
        <p:spPr>
          <a:xfrm>
            <a:off x="3724657" y="59360"/>
            <a:ext cx="3802578" cy="655621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E3C25F9-D024-483F-A4C8-EF625C15998A}"/>
              </a:ext>
            </a:extLst>
          </p:cNvPr>
          <p:cNvSpPr txBox="1"/>
          <p:nvPr/>
        </p:nvSpPr>
        <p:spPr>
          <a:xfrm>
            <a:off x="7739267" y="2534839"/>
            <a:ext cx="38961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Olhando os valores de apenas uma amostra, não fica claro a importância destes parâmetros.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44932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D28D70-5229-4E75-AA08-2DF2BA2A3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48" y="543297"/>
            <a:ext cx="3004969" cy="1141497"/>
          </a:xfrm>
        </p:spPr>
        <p:txBody>
          <a:bodyPr/>
          <a:lstStyle/>
          <a:p>
            <a:r>
              <a:rPr lang="pt-BR" dirty="0"/>
              <a:t>Parâmetros descritivos</a:t>
            </a:r>
            <a:endParaRPr lang="en-US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D73C30E-C2DF-4A09-8148-CDCCC5051B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9048" y="1936176"/>
            <a:ext cx="3004969" cy="4661682"/>
          </a:xfrm>
        </p:spPr>
        <p:txBody>
          <a:bodyPr>
            <a:normAutofit/>
          </a:bodyPr>
          <a:lstStyle/>
          <a:p>
            <a:pPr algn="l"/>
            <a:r>
              <a:rPr lang="pt-BR" sz="2400" b="1" dirty="0"/>
              <a:t>Agora suponha duas amostras.</a:t>
            </a:r>
          </a:p>
          <a:p>
            <a:pPr algn="l"/>
            <a:endParaRPr lang="pt-BR" sz="2400" b="1" dirty="0"/>
          </a:p>
        </p:txBody>
      </p:sp>
      <p:graphicFrame>
        <p:nvGraphicFramePr>
          <p:cNvPr id="8" name="Tabela 9">
            <a:extLst>
              <a:ext uri="{FF2B5EF4-FFF2-40B4-BE49-F238E27FC236}">
                <a16:creationId xmlns:a16="http://schemas.microsoft.com/office/drawing/2014/main" id="{1080F668-D877-4245-BC77-74CD71AF14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8268829"/>
              </p:ext>
            </p:extLst>
          </p:nvPr>
        </p:nvGraphicFramePr>
        <p:xfrm>
          <a:off x="3430760" y="131957"/>
          <a:ext cx="3924197" cy="6594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742">
                  <a:extLst>
                    <a:ext uri="{9D8B030D-6E8A-4147-A177-3AD203B41FA5}">
                      <a16:colId xmlns:a16="http://schemas.microsoft.com/office/drawing/2014/main" val="4115995790"/>
                    </a:ext>
                  </a:extLst>
                </a:gridCol>
                <a:gridCol w="2947455">
                  <a:extLst>
                    <a:ext uri="{9D8B030D-6E8A-4147-A177-3AD203B41FA5}">
                      <a16:colId xmlns:a16="http://schemas.microsoft.com/office/drawing/2014/main" val="2472853019"/>
                    </a:ext>
                  </a:extLst>
                </a:gridCol>
              </a:tblGrid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Indivíduo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Tamanho dos espinhos</a:t>
                      </a:r>
                    </a:p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tibiais (mm)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66599886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0.238009043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85580792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0.307388385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77392515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0.201655245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24620822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0.435468041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8978426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0.199966751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48034718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0.370270011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84482333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0.239537182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69606651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0.143176326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8051850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0.243780367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91109104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0.164998447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2816786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0.409024058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75331255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0.111908555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43758785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0.037133026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6930171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0.342980384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5440182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0.231431456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59561594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0.105267371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89468676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0.171141635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9430934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0.175066461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45833034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0.352645379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7340405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0.292715102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5126914"/>
                  </a:ext>
                </a:extLst>
              </a:tr>
            </a:tbl>
          </a:graphicData>
        </a:graphic>
      </p:graphicFrame>
      <p:graphicFrame>
        <p:nvGraphicFramePr>
          <p:cNvPr id="9" name="Tabela 9">
            <a:extLst>
              <a:ext uri="{FF2B5EF4-FFF2-40B4-BE49-F238E27FC236}">
                <a16:creationId xmlns:a16="http://schemas.microsoft.com/office/drawing/2014/main" id="{4C255934-FE4E-4F84-B513-57899F489F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3074461"/>
              </p:ext>
            </p:extLst>
          </p:nvPr>
        </p:nvGraphicFramePr>
        <p:xfrm>
          <a:off x="7631700" y="131956"/>
          <a:ext cx="3924197" cy="659408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76742">
                  <a:extLst>
                    <a:ext uri="{9D8B030D-6E8A-4147-A177-3AD203B41FA5}">
                      <a16:colId xmlns:a16="http://schemas.microsoft.com/office/drawing/2014/main" val="4115995790"/>
                    </a:ext>
                  </a:extLst>
                </a:gridCol>
                <a:gridCol w="2947455">
                  <a:extLst>
                    <a:ext uri="{9D8B030D-6E8A-4147-A177-3AD203B41FA5}">
                      <a16:colId xmlns:a16="http://schemas.microsoft.com/office/drawing/2014/main" val="2472853019"/>
                    </a:ext>
                  </a:extLst>
                </a:gridCol>
              </a:tblGrid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Indivíduo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Tamanho dos espinhos</a:t>
                      </a:r>
                    </a:p>
                    <a:p>
                      <a:pPr algn="ctr" fontAlgn="b"/>
                      <a:r>
                        <a:rPr lang="pt-BR" sz="1800" b="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tibiais (mm)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66599886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0.725874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85580792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0.777122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77392515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0.45027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24620822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0.380424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8978426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0.516389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48034718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0.328006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84482333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0.526684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69606651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0.904632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8051850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0.711155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91109104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0.305867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2816786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0.485702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75331255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0.760165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43758785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0.987191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6930171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0.541353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5440182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0.335766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59561594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0.448942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89468676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0.77457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9430934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0.560818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45833034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0.77535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7340405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0.733352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5126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6223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D28D70-5229-4E75-AA08-2DF2BA2A3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48" y="543297"/>
            <a:ext cx="3004969" cy="1141497"/>
          </a:xfrm>
        </p:spPr>
        <p:txBody>
          <a:bodyPr/>
          <a:lstStyle/>
          <a:p>
            <a:r>
              <a:rPr lang="pt-BR" dirty="0"/>
              <a:t>Parâmetros descritivos</a:t>
            </a:r>
            <a:endParaRPr lang="en-US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D73C30E-C2DF-4A09-8148-CDCCC5051B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9048" y="1936176"/>
            <a:ext cx="3004969" cy="4661682"/>
          </a:xfrm>
        </p:spPr>
        <p:txBody>
          <a:bodyPr>
            <a:normAutofit/>
          </a:bodyPr>
          <a:lstStyle/>
          <a:p>
            <a:pPr algn="l"/>
            <a:r>
              <a:rPr lang="pt-BR" sz="2400" b="1" dirty="0"/>
              <a:t>Amostra 1:</a:t>
            </a:r>
          </a:p>
          <a:p>
            <a:pPr algn="l"/>
            <a:r>
              <a:rPr lang="pt-BR" sz="2400" b="1" dirty="0"/>
              <a:t>Média = 0.24</a:t>
            </a:r>
          </a:p>
          <a:p>
            <a:pPr algn="l"/>
            <a:r>
              <a:rPr lang="pt-BR" sz="2400" b="1" dirty="0" err="1"/>
              <a:t>DesvPad</a:t>
            </a:r>
            <a:r>
              <a:rPr lang="pt-BR" sz="2400" b="1" dirty="0"/>
              <a:t> = 0.11</a:t>
            </a:r>
          </a:p>
          <a:p>
            <a:pPr algn="l"/>
            <a:endParaRPr lang="pt-BR" sz="2400" b="1" dirty="0"/>
          </a:p>
          <a:p>
            <a:pPr algn="l"/>
            <a:r>
              <a:rPr lang="pt-BR" sz="2400" b="1" dirty="0"/>
              <a:t>Amostra II:</a:t>
            </a:r>
          </a:p>
          <a:p>
            <a:pPr algn="l"/>
            <a:r>
              <a:rPr lang="pt-BR" sz="2400" b="1" dirty="0"/>
              <a:t>Média = 0.60</a:t>
            </a:r>
          </a:p>
          <a:p>
            <a:pPr algn="l"/>
            <a:r>
              <a:rPr lang="pt-BR" sz="2400" b="1" dirty="0" err="1"/>
              <a:t>DesvPad</a:t>
            </a:r>
            <a:r>
              <a:rPr lang="pt-BR" sz="2400" b="1" dirty="0"/>
              <a:t> = 0.25</a:t>
            </a:r>
          </a:p>
          <a:p>
            <a:pPr algn="l"/>
            <a:endParaRPr lang="pt-BR" sz="2400" b="1" dirty="0"/>
          </a:p>
          <a:p>
            <a:pPr algn="l"/>
            <a:endParaRPr lang="pt-BR" sz="2400" b="1" dirty="0"/>
          </a:p>
          <a:p>
            <a:pPr algn="l"/>
            <a:endParaRPr lang="pt-BR" sz="2400" b="1" dirty="0"/>
          </a:p>
        </p:txBody>
      </p:sp>
      <p:graphicFrame>
        <p:nvGraphicFramePr>
          <p:cNvPr id="8" name="Tabela 9">
            <a:extLst>
              <a:ext uri="{FF2B5EF4-FFF2-40B4-BE49-F238E27FC236}">
                <a16:creationId xmlns:a16="http://schemas.microsoft.com/office/drawing/2014/main" id="{1080F668-D877-4245-BC77-74CD71AF14F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430760" y="131957"/>
          <a:ext cx="3924197" cy="6594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742">
                  <a:extLst>
                    <a:ext uri="{9D8B030D-6E8A-4147-A177-3AD203B41FA5}">
                      <a16:colId xmlns:a16="http://schemas.microsoft.com/office/drawing/2014/main" val="4115995790"/>
                    </a:ext>
                  </a:extLst>
                </a:gridCol>
                <a:gridCol w="2947455">
                  <a:extLst>
                    <a:ext uri="{9D8B030D-6E8A-4147-A177-3AD203B41FA5}">
                      <a16:colId xmlns:a16="http://schemas.microsoft.com/office/drawing/2014/main" val="2472853019"/>
                    </a:ext>
                  </a:extLst>
                </a:gridCol>
              </a:tblGrid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Indivíduo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Tamanho dos espinhos</a:t>
                      </a:r>
                    </a:p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tibiais (mm)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66599886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0.238009043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85580792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0.307388385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77392515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0.201655245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24620822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0.435468041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8978426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0.199966751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48034718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0.370270011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84482333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0.239537182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69606651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0.143176326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8051850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0.243780367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91109104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0.164998447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2816786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0.409024058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75331255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0.111908555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43758785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0.037133026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6930171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0.342980384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5440182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0.231431456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59561594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0.105267371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89468676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0.171141635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9430934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0.175066461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45833034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0.352645379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7340405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0.292715102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5126914"/>
                  </a:ext>
                </a:extLst>
              </a:tr>
            </a:tbl>
          </a:graphicData>
        </a:graphic>
      </p:graphicFrame>
      <p:graphicFrame>
        <p:nvGraphicFramePr>
          <p:cNvPr id="9" name="Tabela 9">
            <a:extLst>
              <a:ext uri="{FF2B5EF4-FFF2-40B4-BE49-F238E27FC236}">
                <a16:creationId xmlns:a16="http://schemas.microsoft.com/office/drawing/2014/main" id="{4C255934-FE4E-4F84-B513-57899F489F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288355"/>
              </p:ext>
            </p:extLst>
          </p:nvPr>
        </p:nvGraphicFramePr>
        <p:xfrm>
          <a:off x="7631700" y="131956"/>
          <a:ext cx="3924197" cy="659408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76742">
                  <a:extLst>
                    <a:ext uri="{9D8B030D-6E8A-4147-A177-3AD203B41FA5}">
                      <a16:colId xmlns:a16="http://schemas.microsoft.com/office/drawing/2014/main" val="4115995790"/>
                    </a:ext>
                  </a:extLst>
                </a:gridCol>
                <a:gridCol w="2947455">
                  <a:extLst>
                    <a:ext uri="{9D8B030D-6E8A-4147-A177-3AD203B41FA5}">
                      <a16:colId xmlns:a16="http://schemas.microsoft.com/office/drawing/2014/main" val="2472853019"/>
                    </a:ext>
                  </a:extLst>
                </a:gridCol>
              </a:tblGrid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Indivíduo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Tamanho dos espinhos</a:t>
                      </a:r>
                    </a:p>
                    <a:p>
                      <a:pPr algn="ctr" fontAlgn="b"/>
                      <a:r>
                        <a:rPr lang="pt-BR" sz="1800" b="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tibiais (mm)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66599886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0.725874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85580792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0.777122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77392515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0.45027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24620822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0.380424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8978426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0.516389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48034718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0.328006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84482333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0.526684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69606651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0.904632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8051850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0.711155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91109104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0.305867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2816786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0.485702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75331255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0.760165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43758785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0.987191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6930171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0.541353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5440182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0.335766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59561594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0.448942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89468676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0.77457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9430934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0.560818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45833034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0.77535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7340405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0.733352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5126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051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D28D70-5229-4E75-AA08-2DF2BA2A3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48" y="543297"/>
            <a:ext cx="3004969" cy="1141497"/>
          </a:xfrm>
        </p:spPr>
        <p:txBody>
          <a:bodyPr/>
          <a:lstStyle/>
          <a:p>
            <a:r>
              <a:rPr lang="pt-BR" dirty="0"/>
              <a:t>Parâmetros descritivos</a:t>
            </a:r>
            <a:endParaRPr lang="en-US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D73C30E-C2DF-4A09-8148-CDCCC5051B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9048" y="1936176"/>
            <a:ext cx="3004969" cy="4661682"/>
          </a:xfrm>
        </p:spPr>
        <p:txBody>
          <a:bodyPr>
            <a:normAutofit/>
          </a:bodyPr>
          <a:lstStyle/>
          <a:p>
            <a:pPr algn="l"/>
            <a:r>
              <a:rPr lang="pt-BR" sz="2400" b="1" dirty="0"/>
              <a:t>Amostra 1:</a:t>
            </a:r>
          </a:p>
          <a:p>
            <a:pPr algn="l"/>
            <a:r>
              <a:rPr lang="pt-BR" sz="2400" b="1" dirty="0"/>
              <a:t>Média = 0.24</a:t>
            </a:r>
          </a:p>
          <a:p>
            <a:pPr algn="l"/>
            <a:r>
              <a:rPr lang="pt-BR" sz="2400" b="1" dirty="0" err="1"/>
              <a:t>DesvPad</a:t>
            </a:r>
            <a:r>
              <a:rPr lang="pt-BR" sz="2400" b="1" dirty="0"/>
              <a:t> = 0.11</a:t>
            </a:r>
          </a:p>
          <a:p>
            <a:pPr algn="l"/>
            <a:endParaRPr lang="pt-BR" sz="2400" b="1" dirty="0"/>
          </a:p>
          <a:p>
            <a:pPr algn="l"/>
            <a:r>
              <a:rPr lang="pt-BR" sz="2400" b="1" dirty="0"/>
              <a:t>Amostra II:</a:t>
            </a:r>
          </a:p>
          <a:p>
            <a:pPr algn="l"/>
            <a:r>
              <a:rPr lang="pt-BR" sz="2400" b="1" dirty="0"/>
              <a:t>Média = 0.60</a:t>
            </a:r>
          </a:p>
          <a:p>
            <a:pPr algn="l"/>
            <a:r>
              <a:rPr lang="pt-BR" sz="2400" b="1" dirty="0" err="1"/>
              <a:t>DesvPad</a:t>
            </a:r>
            <a:r>
              <a:rPr lang="pt-BR" sz="2400" b="1" dirty="0"/>
              <a:t> = 0.25</a:t>
            </a:r>
          </a:p>
          <a:p>
            <a:pPr algn="l"/>
            <a:endParaRPr lang="pt-BR" sz="2400" b="1" dirty="0"/>
          </a:p>
          <a:p>
            <a:pPr algn="l"/>
            <a:endParaRPr lang="pt-BR" sz="2400" b="1" dirty="0"/>
          </a:p>
          <a:p>
            <a:pPr algn="l"/>
            <a:endParaRPr lang="pt-BR" sz="2400" b="1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7842F247-70AF-433E-B7B0-109253CC1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9235" y="200716"/>
            <a:ext cx="6400799" cy="6400799"/>
          </a:xfrm>
        </p:spPr>
      </p:pic>
    </p:spTree>
    <p:extLst>
      <p:ext uri="{BB962C8B-B14F-4D97-AF65-F5344CB8AC3E}">
        <p14:creationId xmlns:p14="http://schemas.microsoft.com/office/powerpoint/2010/main" val="1634835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5FD4D3-F34C-477C-82BD-3C8070564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Amostra e população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23F251D-5526-439C-B0EB-1F73E4355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91" y="1685110"/>
            <a:ext cx="10959738" cy="487113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A melhor forma de extrair os parâmetros descritivos de uma população, seria fazer a medição em todos os indivíduos da população.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No entanto, medir todos os indivíduos da população nem sempre é viável.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Para isso, são realizadas amostragens, que são medições em alguns indivíduos da população.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Mas, </a:t>
            </a:r>
            <a:r>
              <a:rPr lang="en-US" b="1" dirty="0" err="1">
                <a:solidFill>
                  <a:srgbClr val="C00000"/>
                </a:solidFill>
              </a:rPr>
              <a:t>quanto</a:t>
            </a:r>
            <a:r>
              <a:rPr lang="en-US" b="1" dirty="0">
                <a:solidFill>
                  <a:srgbClr val="C00000"/>
                </a:solidFill>
              </a:rPr>
              <a:t> que as </a:t>
            </a:r>
            <a:r>
              <a:rPr lang="en-US" b="1" dirty="0" err="1">
                <a:solidFill>
                  <a:srgbClr val="C00000"/>
                </a:solidFill>
              </a:rPr>
              <a:t>amostragens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realizadas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representam</a:t>
            </a:r>
            <a:r>
              <a:rPr lang="en-US" b="1" dirty="0">
                <a:solidFill>
                  <a:srgbClr val="C00000"/>
                </a:solidFill>
              </a:rPr>
              <a:t> a </a:t>
            </a:r>
            <a:r>
              <a:rPr lang="en-US" b="1" dirty="0" err="1">
                <a:solidFill>
                  <a:srgbClr val="C00000"/>
                </a:solidFill>
              </a:rPr>
              <a:t>população</a:t>
            </a:r>
            <a:r>
              <a:rPr lang="en-US" b="1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27934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699DD3-F80A-4653-8F59-7BE54A743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Amostra e população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A994A3-B74A-43CF-81B4-5A84215A1C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Para aumentar a representatividade de uma amostra, pode-se recorrer ao aumento do esforço amostral.</a:t>
            </a:r>
          </a:p>
          <a:p>
            <a:r>
              <a:rPr lang="en-US" dirty="0" err="1"/>
              <a:t>Amostrar</a:t>
            </a:r>
            <a:r>
              <a:rPr lang="en-US" dirty="0"/>
              <a:t> </a:t>
            </a:r>
            <a:r>
              <a:rPr lang="en-US" dirty="0" err="1"/>
              <a:t>muitos</a:t>
            </a:r>
            <a:r>
              <a:rPr lang="en-US" dirty="0"/>
              <a:t> </a:t>
            </a:r>
            <a:r>
              <a:rPr lang="en-US" dirty="0" err="1"/>
              <a:t>indivíduos</a:t>
            </a:r>
            <a:r>
              <a:rPr lang="en-US" dirty="0"/>
              <a:t>;</a:t>
            </a:r>
          </a:p>
          <a:p>
            <a:r>
              <a:rPr lang="en-US" dirty="0" err="1"/>
              <a:t>Retirar</a:t>
            </a:r>
            <a:r>
              <a:rPr lang="en-US" dirty="0"/>
              <a:t> </a:t>
            </a:r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amostras</a:t>
            </a:r>
            <a:r>
              <a:rPr lang="en-US" dirty="0"/>
              <a:t> da </a:t>
            </a:r>
            <a:r>
              <a:rPr lang="en-US" dirty="0" err="1"/>
              <a:t>população</a:t>
            </a:r>
            <a:r>
              <a:rPr lang="en-US" dirty="0"/>
              <a:t>;</a:t>
            </a:r>
          </a:p>
          <a:p>
            <a:r>
              <a:rPr lang="en-US" dirty="0" err="1"/>
              <a:t>Amostrar</a:t>
            </a:r>
            <a:r>
              <a:rPr lang="en-US" dirty="0"/>
              <a:t> a </a:t>
            </a:r>
            <a:r>
              <a:rPr lang="en-US" dirty="0" err="1"/>
              <a:t>população</a:t>
            </a:r>
            <a:r>
              <a:rPr lang="en-US" dirty="0"/>
              <a:t> </a:t>
            </a:r>
            <a:r>
              <a:rPr lang="en-US" dirty="0" err="1"/>
              <a:t>diversas</a:t>
            </a:r>
            <a:r>
              <a:rPr lang="en-US" dirty="0"/>
              <a:t> </a:t>
            </a:r>
            <a:r>
              <a:rPr lang="en-US" dirty="0" err="1"/>
              <a:t>vezes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longo</a:t>
            </a:r>
            <a:r>
              <a:rPr lang="en-US" dirty="0"/>
              <a:t> do tempo.</a:t>
            </a:r>
            <a:endParaRPr lang="pt-BR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0CAD7BA5-77EF-4E64-8223-7068475E6F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 rot="5400000">
            <a:off x="6204353" y="2227610"/>
            <a:ext cx="5159515" cy="3869636"/>
          </a:xfrm>
        </p:spPr>
      </p:pic>
    </p:spTree>
    <p:extLst>
      <p:ext uri="{BB962C8B-B14F-4D97-AF65-F5344CB8AC3E}">
        <p14:creationId xmlns:p14="http://schemas.microsoft.com/office/powerpoint/2010/main" val="1177240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699DD3-F80A-4653-8F59-7BE54A743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Amostra e população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A994A3-B74A-43CF-81B4-5A84215A1C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6572" y="1724297"/>
            <a:ext cx="5133324" cy="48384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>
                <a:solidFill>
                  <a:schemeClr val="bg1">
                    <a:lumMod val="65000"/>
                  </a:schemeClr>
                </a:solidFill>
              </a:rPr>
              <a:t>Para aumentar a representatividade de uma amostra, pode-se recorrer ao aumento do esforço amostral.</a:t>
            </a:r>
          </a:p>
          <a:p>
            <a:r>
              <a:rPr lang="pt-BR" dirty="0">
                <a:solidFill>
                  <a:schemeClr val="bg1">
                    <a:lumMod val="65000"/>
                  </a:schemeClr>
                </a:solidFill>
              </a:rPr>
              <a:t>Amostrar muitos indivíduos;</a:t>
            </a:r>
          </a:p>
          <a:p>
            <a:r>
              <a:rPr lang="pt-BR" dirty="0">
                <a:solidFill>
                  <a:schemeClr val="bg1">
                    <a:lumMod val="65000"/>
                  </a:schemeClr>
                </a:solidFill>
              </a:rPr>
              <a:t>Retirar muitas amostras da população;</a:t>
            </a:r>
          </a:p>
          <a:p>
            <a:r>
              <a:rPr lang="pt-BR" dirty="0">
                <a:solidFill>
                  <a:schemeClr val="bg1">
                    <a:lumMod val="65000"/>
                  </a:schemeClr>
                </a:solidFill>
              </a:rPr>
              <a:t>Amostrar a população diversas vezes ao longo do tempo.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b="1" dirty="0">
                <a:solidFill>
                  <a:srgbClr val="C00000"/>
                </a:solidFill>
              </a:rPr>
              <a:t>Ou, podemos realizar </a:t>
            </a:r>
            <a:r>
              <a:rPr lang="pt-BR" b="1" dirty="0" err="1">
                <a:solidFill>
                  <a:srgbClr val="C00000"/>
                </a:solidFill>
              </a:rPr>
              <a:t>reamostragens</a:t>
            </a:r>
            <a:r>
              <a:rPr lang="pt-BR" b="1" dirty="0">
                <a:solidFill>
                  <a:srgbClr val="C00000"/>
                </a:solidFill>
              </a:rPr>
              <a:t> com os dados já coletados!</a:t>
            </a:r>
          </a:p>
        </p:txBody>
      </p:sp>
      <p:pic>
        <p:nvPicPr>
          <p:cNvPr id="14" name="Espaço Reservado para Conteúdo 13">
            <a:extLst>
              <a:ext uri="{FF2B5EF4-FFF2-40B4-BE49-F238E27FC236}">
                <a16:creationId xmlns:a16="http://schemas.microsoft.com/office/drawing/2014/main" id="{1F0EE2FE-3589-427A-ADAE-120284B5CA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5476"/>
          <a:stretch/>
        </p:blipFill>
        <p:spPr>
          <a:xfrm>
            <a:off x="6732106" y="1724297"/>
            <a:ext cx="4276990" cy="4971414"/>
          </a:xfrm>
        </p:spPr>
      </p:pic>
    </p:spTree>
    <p:extLst>
      <p:ext uri="{BB962C8B-B14F-4D97-AF65-F5344CB8AC3E}">
        <p14:creationId xmlns:p14="http://schemas.microsoft.com/office/powerpoint/2010/main" val="1807113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D28D70-5229-4E75-AA08-2DF2BA2A3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48" y="543297"/>
            <a:ext cx="3004969" cy="1141497"/>
          </a:xfrm>
        </p:spPr>
        <p:txBody>
          <a:bodyPr/>
          <a:lstStyle/>
          <a:p>
            <a:r>
              <a:rPr lang="pt-BR" dirty="0"/>
              <a:t>Método de </a:t>
            </a:r>
            <a:r>
              <a:rPr lang="pt-BR" dirty="0" err="1"/>
              <a:t>reamostragem</a:t>
            </a:r>
            <a:endParaRPr lang="en-US" dirty="0"/>
          </a:p>
        </p:txBody>
      </p:sp>
      <p:graphicFrame>
        <p:nvGraphicFramePr>
          <p:cNvPr id="9" name="Tabela 9">
            <a:extLst>
              <a:ext uri="{FF2B5EF4-FFF2-40B4-BE49-F238E27FC236}">
                <a16:creationId xmlns:a16="http://schemas.microsoft.com/office/drawing/2014/main" id="{C33894AF-8BA6-4AAB-BAA1-C5F3DB0A76D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707505" y="260142"/>
          <a:ext cx="5330480" cy="6337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775">
                  <a:extLst>
                    <a:ext uri="{9D8B030D-6E8A-4147-A177-3AD203B41FA5}">
                      <a16:colId xmlns:a16="http://schemas.microsoft.com/office/drawing/2014/main" val="4115995790"/>
                    </a:ext>
                  </a:extLst>
                </a:gridCol>
                <a:gridCol w="3629705">
                  <a:extLst>
                    <a:ext uri="{9D8B030D-6E8A-4147-A177-3AD203B41FA5}">
                      <a16:colId xmlns:a16="http://schemas.microsoft.com/office/drawing/2014/main" val="2472853019"/>
                    </a:ext>
                  </a:extLst>
                </a:gridCol>
              </a:tblGrid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Indivíduo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Tamanho dos espinhos tibiais (mm)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66599886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0.238009043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85580792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0.307388385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77392515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0.201655245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24620822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0.435468041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8978426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0.199966751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48034718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0.370270011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84482333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0.239537182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69606651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0.143176326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8051850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0.243780367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91109104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0.164998447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2816786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0.409024058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75331255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0.111908555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43758785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0.037133026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6930171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0.342980384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5440182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0.231431456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59561594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0.105267371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89468676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0.171141635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9430934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0.175066461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45833034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0.352645379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7340405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0.292715102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5126914"/>
                  </a:ext>
                </a:extLst>
              </a:tr>
            </a:tbl>
          </a:graphicData>
        </a:graphic>
      </p:graphicFrame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D73C30E-C2DF-4A09-8148-CDCCC5051B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9048" y="1936176"/>
            <a:ext cx="3004969" cy="4661682"/>
          </a:xfrm>
        </p:spPr>
        <p:txBody>
          <a:bodyPr>
            <a:normAutofit/>
          </a:bodyPr>
          <a:lstStyle/>
          <a:p>
            <a:pPr algn="l"/>
            <a:r>
              <a:rPr lang="pt-BR" sz="2400" b="1" dirty="0"/>
              <a:t>Vamos fazer a </a:t>
            </a:r>
            <a:r>
              <a:rPr lang="pt-BR" sz="2400" b="1" dirty="0" err="1"/>
              <a:t>reamostragem</a:t>
            </a:r>
            <a:r>
              <a:rPr lang="pt-BR" sz="2400" b="1" dirty="0"/>
              <a:t> para estimar a média e o desvio padrão da nossa AMOSTRA I</a:t>
            </a:r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FDD2ED2-6342-47DD-93F2-5749A21A2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0695" y="275162"/>
            <a:ext cx="2942046" cy="196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890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D28D70-5229-4E75-AA08-2DF2BA2A3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48" y="543297"/>
            <a:ext cx="3004969" cy="1141497"/>
          </a:xfrm>
        </p:spPr>
        <p:txBody>
          <a:bodyPr/>
          <a:lstStyle/>
          <a:p>
            <a:r>
              <a:rPr lang="pt-BR" dirty="0"/>
              <a:t>Método de </a:t>
            </a:r>
            <a:r>
              <a:rPr lang="pt-BR" dirty="0" err="1"/>
              <a:t>reamostragem</a:t>
            </a:r>
            <a:endParaRPr lang="en-US" dirty="0"/>
          </a:p>
        </p:txBody>
      </p:sp>
      <p:graphicFrame>
        <p:nvGraphicFramePr>
          <p:cNvPr id="9" name="Tabela 9">
            <a:extLst>
              <a:ext uri="{FF2B5EF4-FFF2-40B4-BE49-F238E27FC236}">
                <a16:creationId xmlns:a16="http://schemas.microsoft.com/office/drawing/2014/main" id="{C33894AF-8BA6-4AAB-BAA1-C5F3DB0A76D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707505" y="260142"/>
          <a:ext cx="5330480" cy="6337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775">
                  <a:extLst>
                    <a:ext uri="{9D8B030D-6E8A-4147-A177-3AD203B41FA5}">
                      <a16:colId xmlns:a16="http://schemas.microsoft.com/office/drawing/2014/main" val="4115995790"/>
                    </a:ext>
                  </a:extLst>
                </a:gridCol>
                <a:gridCol w="3629705">
                  <a:extLst>
                    <a:ext uri="{9D8B030D-6E8A-4147-A177-3AD203B41FA5}">
                      <a16:colId xmlns:a16="http://schemas.microsoft.com/office/drawing/2014/main" val="2472853019"/>
                    </a:ext>
                  </a:extLst>
                </a:gridCol>
              </a:tblGrid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Indivíduo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Tamanho dos espinhos tibiais (mm)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66599886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0.238009043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85580792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0.307388385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77392515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0.201655245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24620822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0.435468041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8978426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0.199966751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48034718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0.370270011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84482333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0.239537182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69606651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0.143176326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8051850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0.243780367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91109104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0.164998447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2816786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0.409024058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75331255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0.111908555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43758785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0.037133026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6930171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0.342980384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5440182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0.231431456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59561594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0.105267371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89468676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0.171141635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9430934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0.175066461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45833034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0.352645379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7340405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0.292715102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5126914"/>
                  </a:ext>
                </a:extLst>
              </a:tr>
            </a:tbl>
          </a:graphicData>
        </a:graphic>
      </p:graphicFrame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D73C30E-C2DF-4A09-8148-CDCCC5051B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9048" y="1936176"/>
            <a:ext cx="3004969" cy="4661682"/>
          </a:xfrm>
        </p:spPr>
        <p:txBody>
          <a:bodyPr>
            <a:normAutofit/>
          </a:bodyPr>
          <a:lstStyle/>
          <a:p>
            <a:pPr algn="l"/>
            <a:r>
              <a:rPr lang="pt-BR" sz="2400" b="1" dirty="0"/>
              <a:t>Para isso, colocamos todos os dados para serem aleatorizados.</a:t>
            </a:r>
          </a:p>
          <a:p>
            <a:pPr algn="l"/>
            <a:endParaRPr lang="pt-BR" sz="2400" b="1" dirty="0">
              <a:solidFill>
                <a:srgbClr val="C00000"/>
              </a:solidFill>
            </a:endParaRPr>
          </a:p>
          <a:p>
            <a:pPr algn="l"/>
            <a:r>
              <a:rPr lang="pt-BR" sz="2400" b="1" dirty="0">
                <a:solidFill>
                  <a:schemeClr val="bg1"/>
                </a:solidFill>
              </a:rPr>
              <a:t>Retiramos um valor e adicionamos ao saco novamente.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9C80723-43E2-47D6-A093-CD548B648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3811" y="3559669"/>
            <a:ext cx="3038189" cy="3038189"/>
          </a:xfrm>
          <a:prstGeom prst="rect">
            <a:avLst/>
          </a:prstGeom>
        </p:spPr>
      </p:pic>
      <p:sp>
        <p:nvSpPr>
          <p:cNvPr id="8" name="Seta: Dobrada 7">
            <a:extLst>
              <a:ext uri="{FF2B5EF4-FFF2-40B4-BE49-F238E27FC236}">
                <a16:creationId xmlns:a16="http://schemas.microsoft.com/office/drawing/2014/main" id="{64C5AA56-B670-48E9-9922-F643E48EFB4F}"/>
              </a:ext>
            </a:extLst>
          </p:cNvPr>
          <p:cNvSpPr/>
          <p:nvPr/>
        </p:nvSpPr>
        <p:spPr>
          <a:xfrm rot="5400000">
            <a:off x="9089271" y="1031949"/>
            <a:ext cx="2160104" cy="2031023"/>
          </a:xfrm>
          <a:prstGeom prst="bentArrow">
            <a:avLst>
              <a:gd name="adj1" fmla="val 2355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281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9F0580-05D4-4B84-9037-9D475FAC3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Parâmetros descritivos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40AC929-2866-4A4A-82A6-1104E3E7B3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6572" y="1724297"/>
            <a:ext cx="5016137" cy="4838487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Trabalhos em ecologia normalmente envolvem a coleta de dados de populações de diferentes organismos.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Estes dados geralmente são medidas que permitem que hipóteses sejam testadas.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Esses dados são utilizados para a descrição da população.</a:t>
            </a:r>
            <a:endParaRPr lang="en-US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8F3D2EC3-0E1E-4313-955F-4D684E9FF1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64238" y="1759095"/>
            <a:ext cx="5900737" cy="3946234"/>
          </a:xfrm>
        </p:spPr>
      </p:pic>
    </p:spTree>
    <p:extLst>
      <p:ext uri="{BB962C8B-B14F-4D97-AF65-F5344CB8AC3E}">
        <p14:creationId xmlns:p14="http://schemas.microsoft.com/office/powerpoint/2010/main" val="823347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D28D70-5229-4E75-AA08-2DF2BA2A3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48" y="543297"/>
            <a:ext cx="3004969" cy="1141497"/>
          </a:xfrm>
        </p:spPr>
        <p:txBody>
          <a:bodyPr/>
          <a:lstStyle/>
          <a:p>
            <a:r>
              <a:rPr lang="pt-BR" dirty="0"/>
              <a:t>Método de </a:t>
            </a:r>
            <a:r>
              <a:rPr lang="pt-BR" dirty="0" err="1"/>
              <a:t>reamostragem</a:t>
            </a:r>
            <a:endParaRPr lang="en-US" dirty="0"/>
          </a:p>
        </p:txBody>
      </p:sp>
      <p:graphicFrame>
        <p:nvGraphicFramePr>
          <p:cNvPr id="9" name="Tabela 9">
            <a:extLst>
              <a:ext uri="{FF2B5EF4-FFF2-40B4-BE49-F238E27FC236}">
                <a16:creationId xmlns:a16="http://schemas.microsoft.com/office/drawing/2014/main" id="{C33894AF-8BA6-4AAB-BAA1-C5F3DB0A76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9493063"/>
              </p:ext>
            </p:extLst>
          </p:nvPr>
        </p:nvGraphicFramePr>
        <p:xfrm>
          <a:off x="3707505" y="260142"/>
          <a:ext cx="5330480" cy="6337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775">
                  <a:extLst>
                    <a:ext uri="{9D8B030D-6E8A-4147-A177-3AD203B41FA5}">
                      <a16:colId xmlns:a16="http://schemas.microsoft.com/office/drawing/2014/main" val="4115995790"/>
                    </a:ext>
                  </a:extLst>
                </a:gridCol>
                <a:gridCol w="3629705">
                  <a:extLst>
                    <a:ext uri="{9D8B030D-6E8A-4147-A177-3AD203B41FA5}">
                      <a16:colId xmlns:a16="http://schemas.microsoft.com/office/drawing/2014/main" val="2472853019"/>
                    </a:ext>
                  </a:extLst>
                </a:gridCol>
              </a:tblGrid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Indivíduo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Tamanho dos espinhos tibiais (mm)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66599886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0.105267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85580792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0.238009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77392515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0.34298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24620822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0.105267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8978426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0.199967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48034718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0.409024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84482333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0.105267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69606651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0.435468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8051850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0.231431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91109104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0.201655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2816786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0.24378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75331255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0.24378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43758785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0.239537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6930171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0.231431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5440182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0.201655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59561594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0.199967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89468676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0.435468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9430934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0.037133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45833034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0.307388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7340405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0.435468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5126914"/>
                  </a:ext>
                </a:extLst>
              </a:tr>
            </a:tbl>
          </a:graphicData>
        </a:graphic>
      </p:graphicFrame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D73C30E-C2DF-4A09-8148-CDCCC5051B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9048" y="1936176"/>
            <a:ext cx="3004969" cy="4661682"/>
          </a:xfrm>
        </p:spPr>
        <p:txBody>
          <a:bodyPr>
            <a:normAutofit lnSpcReduction="10000"/>
          </a:bodyPr>
          <a:lstStyle/>
          <a:p>
            <a:pPr algn="l"/>
            <a:r>
              <a:rPr lang="pt-BR" sz="2400" b="1" dirty="0"/>
              <a:t>Temos assim uma nova amostra.</a:t>
            </a:r>
          </a:p>
          <a:p>
            <a:pPr algn="l"/>
            <a:r>
              <a:rPr lang="pt-BR" sz="2400" b="1" dirty="0">
                <a:solidFill>
                  <a:schemeClr val="bg1"/>
                </a:solidFill>
              </a:rPr>
              <a:t>Anotamos a média dela e repetimos o mesmo procedimentos.</a:t>
            </a:r>
          </a:p>
          <a:p>
            <a:pPr algn="l"/>
            <a:endParaRPr lang="pt-BR" sz="2400" b="1" dirty="0">
              <a:solidFill>
                <a:schemeClr val="bg1"/>
              </a:solidFill>
            </a:endParaRPr>
          </a:p>
          <a:p>
            <a:pPr algn="l"/>
            <a:r>
              <a:rPr lang="pt-BR" sz="2400" b="1" dirty="0">
                <a:solidFill>
                  <a:schemeClr val="bg1"/>
                </a:solidFill>
              </a:rPr>
              <a:t>Média</a:t>
            </a:r>
            <a:r>
              <a:rPr lang="pt-BR" sz="2400" b="1" baseline="-25000" dirty="0">
                <a:solidFill>
                  <a:schemeClr val="bg1"/>
                </a:solidFill>
              </a:rPr>
              <a:t>(1)</a:t>
            </a:r>
            <a:r>
              <a:rPr lang="pt-BR" sz="2400" b="1" dirty="0">
                <a:solidFill>
                  <a:schemeClr val="bg1"/>
                </a:solidFill>
              </a:rPr>
              <a:t> = 0.25</a:t>
            </a:r>
          </a:p>
          <a:p>
            <a:r>
              <a:rPr lang="pt-BR" sz="2400" b="1" dirty="0">
                <a:solidFill>
                  <a:schemeClr val="bg1"/>
                </a:solidFill>
              </a:rPr>
              <a:t>.</a:t>
            </a:r>
          </a:p>
          <a:p>
            <a:r>
              <a:rPr lang="pt-BR" sz="2400" b="1" dirty="0">
                <a:solidFill>
                  <a:schemeClr val="bg1"/>
                </a:solidFill>
              </a:rPr>
              <a:t>.</a:t>
            </a:r>
          </a:p>
          <a:p>
            <a:r>
              <a:rPr lang="pt-BR" sz="2400" b="1" dirty="0">
                <a:solidFill>
                  <a:schemeClr val="bg1"/>
                </a:solidFill>
              </a:rPr>
              <a:t>.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9C80723-43E2-47D6-A093-CD548B648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3811" y="3559669"/>
            <a:ext cx="3038189" cy="3038189"/>
          </a:xfrm>
          <a:prstGeom prst="rect">
            <a:avLst/>
          </a:prstGeom>
        </p:spPr>
      </p:pic>
      <p:sp>
        <p:nvSpPr>
          <p:cNvPr id="8" name="Seta: Dobrada 7">
            <a:extLst>
              <a:ext uri="{FF2B5EF4-FFF2-40B4-BE49-F238E27FC236}">
                <a16:creationId xmlns:a16="http://schemas.microsoft.com/office/drawing/2014/main" id="{64C5AA56-B670-48E9-9922-F643E48EFB4F}"/>
              </a:ext>
            </a:extLst>
          </p:cNvPr>
          <p:cNvSpPr/>
          <p:nvPr/>
        </p:nvSpPr>
        <p:spPr>
          <a:xfrm flipH="1">
            <a:off x="9153810" y="1397977"/>
            <a:ext cx="1724501" cy="2031023"/>
          </a:xfrm>
          <a:prstGeom prst="bentArrow">
            <a:avLst>
              <a:gd name="adj1" fmla="val 23551"/>
              <a:gd name="adj2" fmla="val 23369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961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D28D70-5229-4E75-AA08-2DF2BA2A3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48" y="543297"/>
            <a:ext cx="3004969" cy="1141497"/>
          </a:xfrm>
        </p:spPr>
        <p:txBody>
          <a:bodyPr/>
          <a:lstStyle/>
          <a:p>
            <a:r>
              <a:rPr lang="pt-BR" dirty="0"/>
              <a:t>Método de </a:t>
            </a:r>
            <a:r>
              <a:rPr lang="pt-BR" dirty="0" err="1"/>
              <a:t>reamostragem</a:t>
            </a:r>
            <a:endParaRPr lang="en-US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D73C30E-C2DF-4A09-8148-CDCCC5051B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9048" y="1936176"/>
            <a:ext cx="3004969" cy="4661682"/>
          </a:xfrm>
        </p:spPr>
        <p:txBody>
          <a:bodyPr>
            <a:normAutofit/>
          </a:bodyPr>
          <a:lstStyle/>
          <a:p>
            <a:pPr algn="l"/>
            <a:r>
              <a:rPr lang="pt-BR" sz="2400" b="1" dirty="0">
                <a:solidFill>
                  <a:schemeClr val="bg1"/>
                </a:solidFill>
              </a:rPr>
              <a:t>Com isso obtemos um gráfico de frequência.</a:t>
            </a:r>
          </a:p>
          <a:p>
            <a:pPr algn="l"/>
            <a:endParaRPr lang="pt-BR" sz="2400" b="1" dirty="0">
              <a:solidFill>
                <a:schemeClr val="bg1"/>
              </a:solidFill>
            </a:endParaRPr>
          </a:p>
          <a:p>
            <a:pPr algn="l"/>
            <a:r>
              <a:rPr lang="pt-BR" sz="2400" b="1" dirty="0">
                <a:solidFill>
                  <a:schemeClr val="bg1"/>
                </a:solidFill>
              </a:rPr>
              <a:t>Nele é mostrado a frequência das médias do tamanho de espinho.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B980D5A1-9FF1-4012-B90C-064F1341A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2892" y="301625"/>
            <a:ext cx="6296233" cy="6296233"/>
          </a:xfrm>
        </p:spPr>
      </p:pic>
    </p:spTree>
    <p:extLst>
      <p:ext uri="{BB962C8B-B14F-4D97-AF65-F5344CB8AC3E}">
        <p14:creationId xmlns:p14="http://schemas.microsoft.com/office/powerpoint/2010/main" val="3635251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D28D70-5229-4E75-AA08-2DF2BA2A3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48" y="543297"/>
            <a:ext cx="3004969" cy="1141497"/>
          </a:xfrm>
        </p:spPr>
        <p:txBody>
          <a:bodyPr/>
          <a:lstStyle/>
          <a:p>
            <a:r>
              <a:rPr lang="pt-BR" dirty="0"/>
              <a:t>Método de </a:t>
            </a:r>
            <a:r>
              <a:rPr lang="pt-BR" dirty="0" err="1"/>
              <a:t>reamostragem</a:t>
            </a:r>
            <a:endParaRPr lang="en-US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D73C30E-C2DF-4A09-8148-CDCCC5051B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9048" y="1936176"/>
            <a:ext cx="3004969" cy="4661682"/>
          </a:xfrm>
        </p:spPr>
        <p:txBody>
          <a:bodyPr>
            <a:normAutofit lnSpcReduction="10000"/>
          </a:bodyPr>
          <a:lstStyle/>
          <a:p>
            <a:pPr algn="l"/>
            <a:r>
              <a:rPr lang="pt-BR" sz="2400" b="1" dirty="0">
                <a:solidFill>
                  <a:schemeClr val="bg1"/>
                </a:solidFill>
              </a:rPr>
              <a:t>Notamos que a média do tamanho do espinho pode mudar entre as amostras.</a:t>
            </a:r>
          </a:p>
          <a:p>
            <a:pPr algn="l"/>
            <a:endParaRPr lang="pt-BR" sz="2400" b="1" dirty="0">
              <a:solidFill>
                <a:schemeClr val="bg1"/>
              </a:solidFill>
            </a:endParaRPr>
          </a:p>
          <a:p>
            <a:pPr algn="l"/>
            <a:r>
              <a:rPr lang="pt-BR" sz="2400" b="1" dirty="0">
                <a:solidFill>
                  <a:schemeClr val="bg1"/>
                </a:solidFill>
              </a:rPr>
              <a:t>Vemos que mais frequentemente as amostras possuem uma média de tamanho de espinho em torno de 0.25 mm.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B980D5A1-9FF1-4012-B90C-064F1341A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2892" y="301625"/>
            <a:ext cx="6296233" cy="6296233"/>
          </a:xfrm>
        </p:spPr>
      </p:pic>
    </p:spTree>
    <p:extLst>
      <p:ext uri="{BB962C8B-B14F-4D97-AF65-F5344CB8AC3E}">
        <p14:creationId xmlns:p14="http://schemas.microsoft.com/office/powerpoint/2010/main" val="4195726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D28D70-5229-4E75-AA08-2DF2BA2A3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48" y="543297"/>
            <a:ext cx="3004969" cy="1141497"/>
          </a:xfrm>
        </p:spPr>
        <p:txBody>
          <a:bodyPr/>
          <a:lstStyle/>
          <a:p>
            <a:r>
              <a:rPr lang="pt-BR" dirty="0"/>
              <a:t>Método de </a:t>
            </a:r>
            <a:r>
              <a:rPr lang="pt-BR" dirty="0" err="1"/>
              <a:t>reamostragem</a:t>
            </a:r>
            <a:endParaRPr lang="en-US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D73C30E-C2DF-4A09-8148-CDCCC5051B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9048" y="1936176"/>
            <a:ext cx="3004969" cy="4661682"/>
          </a:xfrm>
        </p:spPr>
        <p:txBody>
          <a:bodyPr>
            <a:normAutofit/>
          </a:bodyPr>
          <a:lstStyle/>
          <a:p>
            <a:pPr algn="l"/>
            <a:r>
              <a:rPr lang="pt-BR" sz="2400" b="1" dirty="0">
                <a:solidFill>
                  <a:schemeClr val="bg1"/>
                </a:solidFill>
              </a:rPr>
              <a:t>Dentro dessa população, qual seria a probabilidade de termos uma amostra com a média do tamanho do espinho tibial &gt;= 0.25?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B980D5A1-9FF1-4012-B90C-064F1341A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2892" y="301625"/>
            <a:ext cx="6296233" cy="6296233"/>
          </a:xfrm>
        </p:spPr>
      </p:pic>
    </p:spTree>
    <p:extLst>
      <p:ext uri="{BB962C8B-B14F-4D97-AF65-F5344CB8AC3E}">
        <p14:creationId xmlns:p14="http://schemas.microsoft.com/office/powerpoint/2010/main" val="2679885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D28D70-5229-4E75-AA08-2DF2BA2A3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48" y="543297"/>
            <a:ext cx="3004969" cy="1141497"/>
          </a:xfrm>
        </p:spPr>
        <p:txBody>
          <a:bodyPr/>
          <a:lstStyle/>
          <a:p>
            <a:r>
              <a:rPr lang="pt-BR" dirty="0"/>
              <a:t>Método de </a:t>
            </a:r>
            <a:r>
              <a:rPr lang="pt-BR" dirty="0" err="1"/>
              <a:t>reamostragem</a:t>
            </a:r>
            <a:endParaRPr lang="en-US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D73C30E-C2DF-4A09-8148-CDCCC5051B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9048" y="1936176"/>
            <a:ext cx="3004969" cy="4661682"/>
          </a:xfrm>
        </p:spPr>
        <p:txBody>
          <a:bodyPr>
            <a:normAutofit/>
          </a:bodyPr>
          <a:lstStyle/>
          <a:p>
            <a:pPr algn="l"/>
            <a:r>
              <a:rPr lang="pt-BR" sz="2400" b="1" dirty="0">
                <a:solidFill>
                  <a:schemeClr val="bg1"/>
                </a:solidFill>
              </a:rPr>
              <a:t>Dentro dessa população, qual seria a probabilidade de termos uma amostra com a média do tamanho do espinho tibial &gt;= 0.25?</a:t>
            </a:r>
          </a:p>
          <a:p>
            <a:pPr algn="l"/>
            <a:endParaRPr lang="pt-BR" sz="2400" b="1" dirty="0">
              <a:solidFill>
                <a:schemeClr val="bg1"/>
              </a:solidFill>
            </a:endParaRPr>
          </a:p>
          <a:p>
            <a:pPr algn="l"/>
            <a:r>
              <a:rPr lang="pt-BR" sz="2400" b="1" dirty="0">
                <a:solidFill>
                  <a:schemeClr val="bg1"/>
                </a:solidFill>
              </a:rPr>
              <a:t>P = 0.5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B980D5A1-9FF1-4012-B90C-064F1341A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2892" y="301625"/>
            <a:ext cx="6296233" cy="6296233"/>
          </a:xfr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B34EF16D-BF99-4EC1-AC11-5917F4AF3419}"/>
              </a:ext>
            </a:extLst>
          </p:cNvPr>
          <p:cNvCxnSpPr/>
          <p:nvPr/>
        </p:nvCxnSpPr>
        <p:spPr>
          <a:xfrm flipH="1">
            <a:off x="8335617" y="980661"/>
            <a:ext cx="344557" cy="70413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340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D28D70-5229-4E75-AA08-2DF2BA2A3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48" y="543297"/>
            <a:ext cx="3004969" cy="1141497"/>
          </a:xfrm>
        </p:spPr>
        <p:txBody>
          <a:bodyPr/>
          <a:lstStyle/>
          <a:p>
            <a:r>
              <a:rPr lang="pt-BR" dirty="0"/>
              <a:t>Método de </a:t>
            </a:r>
            <a:r>
              <a:rPr lang="pt-BR" dirty="0" err="1"/>
              <a:t>reamostragem</a:t>
            </a:r>
            <a:endParaRPr lang="en-US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D73C30E-C2DF-4A09-8148-CDCCC5051B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9048" y="1936176"/>
            <a:ext cx="3004969" cy="4661682"/>
          </a:xfrm>
        </p:spPr>
        <p:txBody>
          <a:bodyPr>
            <a:normAutofit/>
          </a:bodyPr>
          <a:lstStyle/>
          <a:p>
            <a:pPr algn="l"/>
            <a:r>
              <a:rPr lang="pt-BR" sz="2400" b="1" dirty="0">
                <a:solidFill>
                  <a:schemeClr val="bg1"/>
                </a:solidFill>
              </a:rPr>
              <a:t>Dentro dessa população, qual seria a probabilidade de termos uma amostra com a média do tamanho do espinho tibial &gt;= 0.3?</a:t>
            </a:r>
          </a:p>
          <a:p>
            <a:pPr algn="l"/>
            <a:endParaRPr lang="pt-BR" sz="2400" b="1" dirty="0">
              <a:solidFill>
                <a:schemeClr val="bg1"/>
              </a:solidFill>
            </a:endParaRPr>
          </a:p>
          <a:p>
            <a:pPr algn="l"/>
            <a:r>
              <a:rPr lang="pt-BR" sz="2400" b="1" dirty="0">
                <a:solidFill>
                  <a:schemeClr val="bg1"/>
                </a:solidFill>
              </a:rPr>
              <a:t>P = 0.05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B980D5A1-9FF1-4012-B90C-064F1341A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2892" y="301625"/>
            <a:ext cx="6296233" cy="6296233"/>
          </a:xfr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B34EF16D-BF99-4EC1-AC11-5917F4AF3419}"/>
              </a:ext>
            </a:extLst>
          </p:cNvPr>
          <p:cNvCxnSpPr/>
          <p:nvPr/>
        </p:nvCxnSpPr>
        <p:spPr>
          <a:xfrm flipH="1">
            <a:off x="9276521" y="4492487"/>
            <a:ext cx="344557" cy="70413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738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D28D70-5229-4E75-AA08-2DF2BA2A3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48" y="543297"/>
            <a:ext cx="3004969" cy="1141497"/>
          </a:xfrm>
        </p:spPr>
        <p:txBody>
          <a:bodyPr/>
          <a:lstStyle/>
          <a:p>
            <a:r>
              <a:rPr lang="pt-BR" dirty="0"/>
              <a:t>Método de </a:t>
            </a:r>
            <a:r>
              <a:rPr lang="pt-BR" dirty="0" err="1"/>
              <a:t>reamostragem</a:t>
            </a:r>
            <a:endParaRPr lang="en-US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D73C30E-C2DF-4A09-8148-CDCCC5051B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9048" y="1936176"/>
            <a:ext cx="3004969" cy="4661682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pt-BR" sz="2400" b="1" dirty="0">
                <a:solidFill>
                  <a:schemeClr val="bg1"/>
                </a:solidFill>
              </a:rPr>
              <a:t>Quando a probabilidade de tirarmos uma amostra da população com determinada característica for menor que 0.05, dizemos que essa amostra possui características diferentes da população!                    </a:t>
            </a:r>
          </a:p>
          <a:p>
            <a:pPr algn="l"/>
            <a:endParaRPr lang="pt-BR" sz="2400" b="1" dirty="0">
              <a:solidFill>
                <a:schemeClr val="bg1"/>
              </a:solidFill>
            </a:endParaRPr>
          </a:p>
          <a:p>
            <a:pPr algn="l"/>
            <a:r>
              <a:rPr lang="pt-BR" sz="2400" b="1" dirty="0">
                <a:solidFill>
                  <a:srgbClr val="C00000"/>
                </a:solidFill>
              </a:rPr>
              <a:t>P = 0.05</a:t>
            </a:r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B980D5A1-9FF1-4012-B90C-064F1341A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2892" y="301625"/>
            <a:ext cx="6296233" cy="6296233"/>
          </a:xfr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B34EF16D-BF99-4EC1-AC11-5917F4AF3419}"/>
              </a:ext>
            </a:extLst>
          </p:cNvPr>
          <p:cNvCxnSpPr/>
          <p:nvPr/>
        </p:nvCxnSpPr>
        <p:spPr>
          <a:xfrm flipH="1">
            <a:off x="9276521" y="4492487"/>
            <a:ext cx="344557" cy="70413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065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D28D70-5229-4E75-AA08-2DF2BA2A3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48" y="543297"/>
            <a:ext cx="3004969" cy="1141497"/>
          </a:xfrm>
        </p:spPr>
        <p:txBody>
          <a:bodyPr/>
          <a:lstStyle/>
          <a:p>
            <a:r>
              <a:rPr lang="pt-BR" dirty="0"/>
              <a:t>Método de </a:t>
            </a:r>
            <a:r>
              <a:rPr lang="pt-BR" dirty="0" err="1"/>
              <a:t>reamostragem</a:t>
            </a:r>
            <a:endParaRPr lang="en-US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D73C30E-C2DF-4A09-8148-CDCCC5051B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9048" y="1936176"/>
            <a:ext cx="3004969" cy="4661682"/>
          </a:xfrm>
        </p:spPr>
        <p:txBody>
          <a:bodyPr>
            <a:normAutofit/>
          </a:bodyPr>
          <a:lstStyle/>
          <a:p>
            <a:pPr algn="l"/>
            <a:r>
              <a:rPr lang="pt-BR" sz="2400" b="1" dirty="0">
                <a:solidFill>
                  <a:schemeClr val="bg1"/>
                </a:solidFill>
              </a:rPr>
              <a:t>Dentro dessa população, qual seria a probabilidade de termos uma amostra com a média do tamanho do espinho tibial &lt;= 0.25?</a:t>
            </a:r>
          </a:p>
          <a:p>
            <a:pPr algn="l"/>
            <a:endParaRPr lang="pt-BR" sz="2400" b="1" dirty="0">
              <a:solidFill>
                <a:schemeClr val="bg1"/>
              </a:solidFill>
            </a:endParaRPr>
          </a:p>
          <a:p>
            <a:pPr algn="l"/>
            <a:r>
              <a:rPr lang="pt-BR" sz="2400" b="1" dirty="0">
                <a:solidFill>
                  <a:schemeClr val="bg1"/>
                </a:solidFill>
              </a:rPr>
              <a:t>P = 0. 5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B980D5A1-9FF1-4012-B90C-064F1341A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2892" y="301625"/>
            <a:ext cx="6296233" cy="6296233"/>
          </a:xfr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B34EF16D-BF99-4EC1-AC11-5917F4AF3419}"/>
              </a:ext>
            </a:extLst>
          </p:cNvPr>
          <p:cNvCxnSpPr/>
          <p:nvPr/>
        </p:nvCxnSpPr>
        <p:spPr>
          <a:xfrm flipH="1">
            <a:off x="8004313" y="662609"/>
            <a:ext cx="344557" cy="70413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4014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D28D70-5229-4E75-AA08-2DF2BA2A3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48" y="543297"/>
            <a:ext cx="3004969" cy="1141497"/>
          </a:xfrm>
        </p:spPr>
        <p:txBody>
          <a:bodyPr/>
          <a:lstStyle/>
          <a:p>
            <a:r>
              <a:rPr lang="pt-BR" dirty="0"/>
              <a:t>Método de </a:t>
            </a:r>
            <a:r>
              <a:rPr lang="pt-BR" dirty="0" err="1"/>
              <a:t>reamostragem</a:t>
            </a:r>
            <a:endParaRPr lang="en-US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D73C30E-C2DF-4A09-8148-CDCCC5051B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9048" y="1936176"/>
            <a:ext cx="3004969" cy="4661682"/>
          </a:xfrm>
        </p:spPr>
        <p:txBody>
          <a:bodyPr>
            <a:normAutofit/>
          </a:bodyPr>
          <a:lstStyle/>
          <a:p>
            <a:pPr algn="l"/>
            <a:r>
              <a:rPr lang="pt-BR" sz="2400" b="1" dirty="0">
                <a:solidFill>
                  <a:schemeClr val="bg1"/>
                </a:solidFill>
              </a:rPr>
              <a:t>Dentro dessa população, qual seria a probabilidade de termos uma amostra com a média do tamanho do espinho tibial &lt;= 0.12?</a:t>
            </a:r>
          </a:p>
          <a:p>
            <a:pPr algn="l"/>
            <a:endParaRPr lang="pt-BR" sz="2400" b="1" dirty="0">
              <a:solidFill>
                <a:schemeClr val="bg1"/>
              </a:solidFill>
            </a:endParaRPr>
          </a:p>
          <a:p>
            <a:pPr algn="l"/>
            <a:r>
              <a:rPr lang="pt-BR" sz="2400" b="1" dirty="0">
                <a:solidFill>
                  <a:schemeClr val="bg1"/>
                </a:solidFill>
              </a:rPr>
              <a:t>P = 0. 05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B980D5A1-9FF1-4012-B90C-064F1341A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2892" y="301625"/>
            <a:ext cx="6296233" cy="6296233"/>
          </a:xfr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B34EF16D-BF99-4EC1-AC11-5917F4AF3419}"/>
              </a:ext>
            </a:extLst>
          </p:cNvPr>
          <p:cNvCxnSpPr/>
          <p:nvPr/>
        </p:nvCxnSpPr>
        <p:spPr>
          <a:xfrm flipH="1">
            <a:off x="7050156" y="4439478"/>
            <a:ext cx="344557" cy="70413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266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D28D70-5229-4E75-AA08-2DF2BA2A3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48" y="543297"/>
            <a:ext cx="3004969" cy="1141497"/>
          </a:xfrm>
        </p:spPr>
        <p:txBody>
          <a:bodyPr/>
          <a:lstStyle/>
          <a:p>
            <a:r>
              <a:rPr lang="pt-BR" dirty="0"/>
              <a:t>Método de </a:t>
            </a:r>
            <a:r>
              <a:rPr lang="pt-BR" dirty="0" err="1"/>
              <a:t>reamostragem</a:t>
            </a:r>
            <a:endParaRPr lang="en-US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D73C30E-C2DF-4A09-8148-CDCCC5051B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9048" y="1936176"/>
            <a:ext cx="3004969" cy="4661682"/>
          </a:xfrm>
        </p:spPr>
        <p:txBody>
          <a:bodyPr>
            <a:normAutofit lnSpcReduction="10000"/>
          </a:bodyPr>
          <a:lstStyle/>
          <a:p>
            <a:pPr algn="l"/>
            <a:r>
              <a:rPr lang="pt-BR" sz="2400" b="1" dirty="0">
                <a:solidFill>
                  <a:schemeClr val="bg1"/>
                </a:solidFill>
              </a:rPr>
              <a:t>Com isso, podemos traçar um </a:t>
            </a:r>
            <a:r>
              <a:rPr lang="pt-BR" sz="2400" b="1" dirty="0">
                <a:solidFill>
                  <a:srgbClr val="C00000"/>
                </a:solidFill>
              </a:rPr>
              <a:t>intervalo de confiança </a:t>
            </a:r>
            <a:r>
              <a:rPr lang="pt-BR" sz="2400" b="1" dirty="0">
                <a:solidFill>
                  <a:schemeClr val="bg1"/>
                </a:solidFill>
              </a:rPr>
              <a:t>para a nossa população.</a:t>
            </a:r>
          </a:p>
          <a:p>
            <a:pPr algn="l"/>
            <a:endParaRPr lang="pt-BR" sz="2400" b="1" dirty="0">
              <a:solidFill>
                <a:schemeClr val="bg1"/>
              </a:solidFill>
            </a:endParaRPr>
          </a:p>
          <a:p>
            <a:pPr algn="l"/>
            <a:r>
              <a:rPr lang="pt-BR" sz="2400" b="1" dirty="0">
                <a:solidFill>
                  <a:schemeClr val="bg1"/>
                </a:solidFill>
              </a:rPr>
              <a:t>Se a média da amostra for menor que 0.2, ou maior que 0.3, a amostra possui características diferentes da população!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B980D5A1-9FF1-4012-B90C-064F1341A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2892" y="301625"/>
            <a:ext cx="6296233" cy="6296233"/>
          </a:xfr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0C0D5F6-3A59-4C10-8D9D-A45C660213D8}"/>
              </a:ext>
            </a:extLst>
          </p:cNvPr>
          <p:cNvSpPr/>
          <p:nvPr/>
        </p:nvSpPr>
        <p:spPr>
          <a:xfrm>
            <a:off x="6838121" y="1152939"/>
            <a:ext cx="2425149" cy="4810539"/>
          </a:xfrm>
          <a:prstGeom prst="roundRect">
            <a:avLst/>
          </a:prstGeom>
          <a:solidFill>
            <a:srgbClr val="F2F2F2">
              <a:alpha val="61176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980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D28D70-5229-4E75-AA08-2DF2BA2A3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48" y="543297"/>
            <a:ext cx="3004969" cy="1141497"/>
          </a:xfrm>
        </p:spPr>
        <p:txBody>
          <a:bodyPr/>
          <a:lstStyle/>
          <a:p>
            <a:r>
              <a:rPr lang="pt-BR" dirty="0"/>
              <a:t>Parâmetros descritivos</a:t>
            </a:r>
            <a:endParaRPr lang="en-US" dirty="0"/>
          </a:p>
        </p:txBody>
      </p:sp>
      <p:graphicFrame>
        <p:nvGraphicFramePr>
          <p:cNvPr id="9" name="Tabela 9">
            <a:extLst>
              <a:ext uri="{FF2B5EF4-FFF2-40B4-BE49-F238E27FC236}">
                <a16:creationId xmlns:a16="http://schemas.microsoft.com/office/drawing/2014/main" id="{C33894AF-8BA6-4AAB-BAA1-C5F3DB0A76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3798271"/>
              </p:ext>
            </p:extLst>
          </p:nvPr>
        </p:nvGraphicFramePr>
        <p:xfrm>
          <a:off x="3707505" y="260142"/>
          <a:ext cx="5330480" cy="6337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775">
                  <a:extLst>
                    <a:ext uri="{9D8B030D-6E8A-4147-A177-3AD203B41FA5}">
                      <a16:colId xmlns:a16="http://schemas.microsoft.com/office/drawing/2014/main" val="4115995790"/>
                    </a:ext>
                  </a:extLst>
                </a:gridCol>
                <a:gridCol w="3629705">
                  <a:extLst>
                    <a:ext uri="{9D8B030D-6E8A-4147-A177-3AD203B41FA5}">
                      <a16:colId xmlns:a16="http://schemas.microsoft.com/office/drawing/2014/main" val="2472853019"/>
                    </a:ext>
                  </a:extLst>
                </a:gridCol>
              </a:tblGrid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Indivíduo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Tamanho dos espinhos tibiais (mm)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66599886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0.238009043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85580792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0.307388385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77392515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0.201655245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24620822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0.435468041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8978426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0.199966751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48034718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0.370270011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84482333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0.239537182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69606651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0.143176326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8051850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0.243780367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91109104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0.164998447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2816786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0.409024058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75331255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0.111908555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43758785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0.037133026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6930171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0.342980384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5440182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0.231431456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59561594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0.105267371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89468676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0.171141635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9430934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0.175066461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45833034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0.352645379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7340405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0.292715102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5126914"/>
                  </a:ext>
                </a:extLst>
              </a:tr>
            </a:tbl>
          </a:graphicData>
        </a:graphic>
      </p:graphicFrame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D73C30E-C2DF-4A09-8148-CDCCC5051B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9048" y="1936176"/>
            <a:ext cx="3004969" cy="4378527"/>
          </a:xfrm>
        </p:spPr>
        <p:txBody>
          <a:bodyPr>
            <a:normAutofit/>
          </a:bodyPr>
          <a:lstStyle/>
          <a:p>
            <a:pPr algn="l"/>
            <a:r>
              <a:rPr lang="pt-BR" sz="2400" b="1" dirty="0"/>
              <a:t>No entanto,  apenas a disponibilização dos dados é pouco informativa.</a:t>
            </a:r>
          </a:p>
          <a:p>
            <a:pPr algn="l"/>
            <a:endParaRPr lang="pt-BR" sz="2400" b="1" dirty="0"/>
          </a:p>
          <a:p>
            <a:pPr algn="l"/>
            <a:r>
              <a:rPr lang="pt-BR" sz="2400" b="1" dirty="0"/>
              <a:t>É necessário que os dados sejam sumarizados e interpretados.</a:t>
            </a:r>
            <a:endParaRPr lang="en-US" sz="2400" b="1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FDD2ED2-6342-47DD-93F2-5749A21A2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0695" y="275162"/>
            <a:ext cx="2942046" cy="196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095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41C683-2D28-451B-A245-5653D0DEF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prática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86B75F-3272-4A85-ABCE-FE6671D29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Vamos montar um gráfico de frequência para os dados utilizando o software R, e o pacote </a:t>
            </a:r>
            <a:r>
              <a:rPr lang="pt-BR" dirty="0" err="1"/>
              <a:t>Rsampling</a:t>
            </a:r>
            <a:r>
              <a:rPr lang="pt-BR" dirty="0"/>
              <a:t>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Primeiro faremos isso juntos, com um conjunto de dados inventado.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Depois, cada aluno deverá montar o gráfico para os dados que foram coletados na disciplina.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035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E983FC-BAEF-4020-9B47-34909AE9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Parâmetros descritivos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50707B-8E09-4227-BDA4-ED46B7540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/>
              <a:t>Média Aritmética: </a:t>
            </a:r>
            <a:r>
              <a:rPr lang="pt-BR" dirty="0"/>
              <a:t>Uma medida de posição e indica a centralidade dos dados.</a:t>
            </a:r>
            <a:endParaRPr lang="en-US" b="1" dirty="0"/>
          </a:p>
          <a:p>
            <a:pPr marL="0" indent="0">
              <a:buNone/>
            </a:pPr>
            <a:r>
              <a:rPr lang="en-US" dirty="0" err="1"/>
              <a:t>Média</a:t>
            </a:r>
            <a:r>
              <a:rPr lang="en-US" dirty="0"/>
              <a:t> = SOMA(DADOS) / N</a:t>
            </a:r>
          </a:p>
          <a:p>
            <a:pPr marL="0" indent="0">
              <a:buNone/>
            </a:pPr>
            <a:r>
              <a:rPr lang="en-US" dirty="0" err="1"/>
              <a:t>Média</a:t>
            </a:r>
            <a:r>
              <a:rPr lang="en-US" dirty="0"/>
              <a:t> = SOMA(</a:t>
            </a:r>
            <a:r>
              <a:rPr lang="en-US" dirty="0" err="1"/>
              <a:t>Tamanho</a:t>
            </a:r>
            <a:r>
              <a:rPr lang="en-US" dirty="0"/>
              <a:t> dos </a:t>
            </a:r>
            <a:r>
              <a:rPr lang="en-US" dirty="0" err="1"/>
              <a:t>Espinhos</a:t>
            </a:r>
            <a:r>
              <a:rPr lang="en-US" dirty="0"/>
              <a:t>) / 20</a:t>
            </a:r>
          </a:p>
          <a:p>
            <a:pPr marL="0" indent="0">
              <a:buNone/>
            </a:pPr>
            <a:r>
              <a:rPr lang="en-US" dirty="0" err="1"/>
              <a:t>Média</a:t>
            </a:r>
            <a:r>
              <a:rPr lang="en-US" dirty="0"/>
              <a:t> = 4.77 / 20 = </a:t>
            </a:r>
            <a:r>
              <a:rPr lang="en-US" b="1" dirty="0"/>
              <a:t>0.24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713061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D28D70-5229-4E75-AA08-2DF2BA2A3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48" y="543297"/>
            <a:ext cx="3004969" cy="1141497"/>
          </a:xfrm>
        </p:spPr>
        <p:txBody>
          <a:bodyPr/>
          <a:lstStyle/>
          <a:p>
            <a:r>
              <a:rPr lang="pt-BR" dirty="0"/>
              <a:t>Parâmetros descritivos</a:t>
            </a:r>
            <a:endParaRPr lang="en-US" dirty="0"/>
          </a:p>
        </p:txBody>
      </p:sp>
      <p:graphicFrame>
        <p:nvGraphicFramePr>
          <p:cNvPr id="9" name="Tabela 9">
            <a:extLst>
              <a:ext uri="{FF2B5EF4-FFF2-40B4-BE49-F238E27FC236}">
                <a16:creationId xmlns:a16="http://schemas.microsoft.com/office/drawing/2014/main" id="{C33894AF-8BA6-4AAB-BAA1-C5F3DB0A76D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707505" y="260142"/>
          <a:ext cx="5330480" cy="6337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775">
                  <a:extLst>
                    <a:ext uri="{9D8B030D-6E8A-4147-A177-3AD203B41FA5}">
                      <a16:colId xmlns:a16="http://schemas.microsoft.com/office/drawing/2014/main" val="4115995790"/>
                    </a:ext>
                  </a:extLst>
                </a:gridCol>
                <a:gridCol w="3629705">
                  <a:extLst>
                    <a:ext uri="{9D8B030D-6E8A-4147-A177-3AD203B41FA5}">
                      <a16:colId xmlns:a16="http://schemas.microsoft.com/office/drawing/2014/main" val="2472853019"/>
                    </a:ext>
                  </a:extLst>
                </a:gridCol>
              </a:tblGrid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Indivíduo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Tamanho dos espinhos tibiais (mm)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66599886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0.238009043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85580792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0.307388385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77392515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0.201655245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24620822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0.435468041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8978426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0.199966751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48034718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0.370270011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84482333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0.239537182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69606651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0.143176326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8051850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0.243780367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91109104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0.164998447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2816786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0.409024058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75331255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0.111908555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43758785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0.037133026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6930171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0.342980384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5440182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0.231431456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59561594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0.105267371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89468676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0.171141635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9430934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0.175066461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45833034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0.352645379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7340405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0.292715102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5126914"/>
                  </a:ext>
                </a:extLst>
              </a:tr>
            </a:tbl>
          </a:graphicData>
        </a:graphic>
      </p:graphicFrame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D73C30E-C2DF-4A09-8148-CDCCC5051B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9048" y="1936176"/>
            <a:ext cx="3004969" cy="4378527"/>
          </a:xfrm>
        </p:spPr>
        <p:txBody>
          <a:bodyPr>
            <a:normAutofit/>
          </a:bodyPr>
          <a:lstStyle/>
          <a:p>
            <a:pPr algn="l"/>
            <a:r>
              <a:rPr lang="pt-BR" sz="2400" b="1" dirty="0"/>
              <a:t>Média = 0.24</a:t>
            </a:r>
          </a:p>
          <a:p>
            <a:pPr algn="l"/>
            <a:endParaRPr lang="pt-BR" sz="2400" b="1" dirty="0"/>
          </a:p>
          <a:p>
            <a:pPr algn="l"/>
            <a:r>
              <a:rPr lang="pt-BR" sz="2400" b="1" dirty="0"/>
              <a:t>Existe uma variação nestes dados, que também é importante para descrever a amostra. </a:t>
            </a:r>
            <a:endParaRPr lang="en-US" sz="2400" b="1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FDD2ED2-6342-47DD-93F2-5749A21A2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0695" y="275162"/>
            <a:ext cx="2942046" cy="196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09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E983FC-BAEF-4020-9B47-34909AE9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Parâmetros descritivos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50707B-8E09-4227-BDA4-ED46B7540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/>
              <a:t>Variância: </a:t>
            </a:r>
            <a:r>
              <a:rPr lang="pt-BR" dirty="0"/>
              <a:t>É uma medida de dispersão dos dados, ou seja, o quanto os valores medidos diferem da média da amostra.</a:t>
            </a:r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r>
              <a:rPr lang="pt-BR" dirty="0"/>
              <a:t>Var = [SOMA(</a:t>
            </a:r>
            <a:r>
              <a:rPr lang="pt-BR" dirty="0" err="1"/>
              <a:t>DADOi</a:t>
            </a:r>
            <a:r>
              <a:rPr lang="pt-BR" dirty="0"/>
              <a:t> – MÉDIA)²] / N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err="1"/>
              <a:t>DesvPad</a:t>
            </a:r>
            <a:r>
              <a:rPr lang="pt-BR" dirty="0"/>
              <a:t> = VAR </a:t>
            </a:r>
            <a:r>
              <a:rPr lang="pt-BR" baseline="30000" dirty="0"/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295899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D28D70-5229-4E75-AA08-2DF2BA2A3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48" y="543297"/>
            <a:ext cx="3004969" cy="1141497"/>
          </a:xfrm>
        </p:spPr>
        <p:txBody>
          <a:bodyPr/>
          <a:lstStyle/>
          <a:p>
            <a:r>
              <a:rPr lang="pt-BR" dirty="0"/>
              <a:t>Parâmetros descritivos</a:t>
            </a:r>
            <a:endParaRPr lang="en-US" dirty="0"/>
          </a:p>
        </p:txBody>
      </p:sp>
      <p:graphicFrame>
        <p:nvGraphicFramePr>
          <p:cNvPr id="9" name="Tabela 9">
            <a:extLst>
              <a:ext uri="{FF2B5EF4-FFF2-40B4-BE49-F238E27FC236}">
                <a16:creationId xmlns:a16="http://schemas.microsoft.com/office/drawing/2014/main" id="{C33894AF-8BA6-4AAB-BAA1-C5F3DB0A76D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707505" y="260142"/>
          <a:ext cx="5330480" cy="6337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775">
                  <a:extLst>
                    <a:ext uri="{9D8B030D-6E8A-4147-A177-3AD203B41FA5}">
                      <a16:colId xmlns:a16="http://schemas.microsoft.com/office/drawing/2014/main" val="4115995790"/>
                    </a:ext>
                  </a:extLst>
                </a:gridCol>
                <a:gridCol w="3629705">
                  <a:extLst>
                    <a:ext uri="{9D8B030D-6E8A-4147-A177-3AD203B41FA5}">
                      <a16:colId xmlns:a16="http://schemas.microsoft.com/office/drawing/2014/main" val="2472853019"/>
                    </a:ext>
                  </a:extLst>
                </a:gridCol>
              </a:tblGrid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Indivíduo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Tamanho dos espinhos tibiais (mm)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66599886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0.238009043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85580792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0.307388385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77392515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0.201655245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24620822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0.435468041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8978426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0.199966751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48034718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0.370270011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84482333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0.239537182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69606651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0.143176326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8051850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0.243780367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91109104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0.164998447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2816786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0.409024058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75331255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0.111908555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43758785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0.037133026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6930171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0.342980384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5440182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0.231431456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59561594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0.105267371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89468676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0.171141635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9430934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0.175066461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45833034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0.352645379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7340405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0.292715102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5126914"/>
                  </a:ext>
                </a:extLst>
              </a:tr>
            </a:tbl>
          </a:graphicData>
        </a:graphic>
      </p:graphicFrame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D73C30E-C2DF-4A09-8148-CDCCC5051B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9048" y="1936176"/>
            <a:ext cx="3004969" cy="4661682"/>
          </a:xfrm>
        </p:spPr>
        <p:txBody>
          <a:bodyPr>
            <a:normAutofit lnSpcReduction="10000"/>
          </a:bodyPr>
          <a:lstStyle/>
          <a:p>
            <a:pPr algn="l"/>
            <a:r>
              <a:rPr lang="pt-BR" sz="2400" b="1" dirty="0"/>
              <a:t>Média = 0.24</a:t>
            </a:r>
          </a:p>
          <a:p>
            <a:pPr algn="l"/>
            <a:endParaRPr lang="pt-BR" sz="2400" b="1" dirty="0"/>
          </a:p>
          <a:p>
            <a:pPr algn="l"/>
            <a:r>
              <a:rPr lang="pt-BR" sz="2400" b="1" dirty="0" err="1"/>
              <a:t>DesvPad</a:t>
            </a:r>
            <a:r>
              <a:rPr lang="pt-BR" sz="2400" b="1" dirty="0"/>
              <a:t> = 0.11</a:t>
            </a:r>
          </a:p>
          <a:p>
            <a:pPr algn="l"/>
            <a:endParaRPr lang="pt-BR" sz="2400" b="1" dirty="0"/>
          </a:p>
          <a:p>
            <a:pPr algn="l"/>
            <a:r>
              <a:rPr lang="pt-BR" sz="2400" b="1" dirty="0"/>
              <a:t>Com estes dois valores temos uma descrição da amostra.</a:t>
            </a:r>
          </a:p>
          <a:p>
            <a:pPr algn="l"/>
            <a:endParaRPr lang="pt-BR" sz="2400" b="1" dirty="0"/>
          </a:p>
          <a:p>
            <a:pPr algn="l"/>
            <a:r>
              <a:rPr lang="pt-BR" sz="2400" b="1" dirty="0">
                <a:solidFill>
                  <a:srgbClr val="C00000"/>
                </a:solidFill>
              </a:rPr>
              <a:t>Mas, ainda assim, é pouco intuitivo. </a:t>
            </a:r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FDD2ED2-6342-47DD-93F2-5749A21A2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0695" y="275162"/>
            <a:ext cx="2942046" cy="196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94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D28D70-5229-4E75-AA08-2DF2BA2A3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48" y="543297"/>
            <a:ext cx="3004969" cy="1141497"/>
          </a:xfrm>
        </p:spPr>
        <p:txBody>
          <a:bodyPr/>
          <a:lstStyle/>
          <a:p>
            <a:r>
              <a:rPr lang="pt-BR" dirty="0"/>
              <a:t>Parâmetros descritivos</a:t>
            </a:r>
            <a:endParaRPr lang="en-US" dirty="0"/>
          </a:p>
        </p:txBody>
      </p:sp>
      <p:graphicFrame>
        <p:nvGraphicFramePr>
          <p:cNvPr id="9" name="Tabela 9">
            <a:extLst>
              <a:ext uri="{FF2B5EF4-FFF2-40B4-BE49-F238E27FC236}">
                <a16:creationId xmlns:a16="http://schemas.microsoft.com/office/drawing/2014/main" id="{C33894AF-8BA6-4AAB-BAA1-C5F3DB0A76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1111420"/>
              </p:ext>
            </p:extLst>
          </p:nvPr>
        </p:nvGraphicFramePr>
        <p:xfrm>
          <a:off x="3430761" y="260142"/>
          <a:ext cx="5330480" cy="6337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6769">
                  <a:extLst>
                    <a:ext uri="{9D8B030D-6E8A-4147-A177-3AD203B41FA5}">
                      <a16:colId xmlns:a16="http://schemas.microsoft.com/office/drawing/2014/main" val="4115995790"/>
                    </a:ext>
                  </a:extLst>
                </a:gridCol>
                <a:gridCol w="4003711">
                  <a:extLst>
                    <a:ext uri="{9D8B030D-6E8A-4147-A177-3AD203B41FA5}">
                      <a16:colId xmlns:a16="http://schemas.microsoft.com/office/drawing/2014/main" val="2472853019"/>
                    </a:ext>
                  </a:extLst>
                </a:gridCol>
              </a:tblGrid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Indivíduo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Tamanho dos espinhos tibiais (mm)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66599886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0.238009043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85580792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0.307388385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77392515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0.201655245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24620822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0.435468041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8978426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0.199966751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48034718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0.370270011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84482333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0.239537182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69606651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0.143176326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8051850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0.243780367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91109104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0.164998447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2816786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0.409024058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75331255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0.111908555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43758785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0.037133026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6930171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0.342980384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5440182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0.231431456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59561594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0.105267371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89468676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0.171141635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9430934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0.175066461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45833034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0.352645379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7340405"/>
                  </a:ext>
                </a:extLst>
              </a:tr>
              <a:tr h="301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0.292715102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5126914"/>
                  </a:ext>
                </a:extLst>
              </a:tr>
            </a:tbl>
          </a:graphicData>
        </a:graphic>
      </p:graphicFrame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D73C30E-C2DF-4A09-8148-CDCCC5051B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9048" y="1936176"/>
            <a:ext cx="3004969" cy="4661682"/>
          </a:xfrm>
        </p:spPr>
        <p:txBody>
          <a:bodyPr>
            <a:normAutofit/>
          </a:bodyPr>
          <a:lstStyle/>
          <a:p>
            <a:pPr algn="l"/>
            <a:r>
              <a:rPr lang="pt-BR" sz="2400" b="1" dirty="0"/>
              <a:t>Média = 0.24</a:t>
            </a:r>
          </a:p>
          <a:p>
            <a:pPr algn="l"/>
            <a:endParaRPr lang="pt-BR" sz="2400" b="1" dirty="0"/>
          </a:p>
          <a:p>
            <a:pPr algn="l"/>
            <a:r>
              <a:rPr lang="pt-BR" sz="2400" b="1" dirty="0" err="1"/>
              <a:t>DesvPad</a:t>
            </a:r>
            <a:r>
              <a:rPr lang="pt-BR" sz="2400" b="1" dirty="0"/>
              <a:t> = 0.11</a:t>
            </a:r>
          </a:p>
          <a:p>
            <a:pPr algn="l"/>
            <a:endParaRPr lang="pt-BR" sz="2400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50F1CE7-732E-4E6A-852F-DB4E3FC3F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87" r="19141" b="11945"/>
          <a:stretch/>
        </p:blipFill>
        <p:spPr>
          <a:xfrm>
            <a:off x="8919510" y="543296"/>
            <a:ext cx="3135996" cy="540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02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D28D70-5229-4E75-AA08-2DF2BA2A3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48" y="543297"/>
            <a:ext cx="3004969" cy="1141497"/>
          </a:xfrm>
        </p:spPr>
        <p:txBody>
          <a:bodyPr/>
          <a:lstStyle/>
          <a:p>
            <a:r>
              <a:rPr lang="pt-BR" dirty="0"/>
              <a:t>Parâmetros descritivos</a:t>
            </a:r>
            <a:endParaRPr lang="en-US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D73C30E-C2DF-4A09-8148-CDCCC5051B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9048" y="1936176"/>
            <a:ext cx="3004969" cy="4661682"/>
          </a:xfrm>
        </p:spPr>
        <p:txBody>
          <a:bodyPr>
            <a:normAutofit/>
          </a:bodyPr>
          <a:lstStyle/>
          <a:p>
            <a:pPr algn="l"/>
            <a:r>
              <a:rPr lang="pt-BR" sz="2400" b="1" dirty="0"/>
              <a:t>Média = 0.24</a:t>
            </a:r>
          </a:p>
          <a:p>
            <a:pPr algn="l"/>
            <a:endParaRPr lang="pt-BR" sz="2400" b="1" dirty="0"/>
          </a:p>
          <a:p>
            <a:pPr algn="l"/>
            <a:r>
              <a:rPr lang="pt-BR" sz="2400" b="1" dirty="0" err="1"/>
              <a:t>DesvPad</a:t>
            </a:r>
            <a:r>
              <a:rPr lang="pt-BR" sz="2400" b="1" dirty="0"/>
              <a:t> = 0.11</a:t>
            </a:r>
          </a:p>
          <a:p>
            <a:pPr algn="l"/>
            <a:endParaRPr lang="pt-BR" sz="2400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50F1CE7-732E-4E6A-852F-DB4E3FC3F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87" r="19141" b="11945"/>
          <a:stretch/>
        </p:blipFill>
        <p:spPr>
          <a:xfrm>
            <a:off x="3724657" y="59360"/>
            <a:ext cx="3802578" cy="655621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E3C25F9-D024-483F-A4C8-EF625C15998A}"/>
              </a:ext>
            </a:extLst>
          </p:cNvPr>
          <p:cNvSpPr txBox="1"/>
          <p:nvPr/>
        </p:nvSpPr>
        <p:spPr>
          <a:xfrm>
            <a:off x="7871790" y="3008243"/>
            <a:ext cx="38961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A posição do </a:t>
            </a:r>
            <a:r>
              <a:rPr lang="pt-BR" sz="2400" b="1" dirty="0" err="1"/>
              <a:t>boxplot</a:t>
            </a:r>
            <a:r>
              <a:rPr lang="pt-BR" sz="2400" b="1" dirty="0"/>
              <a:t> está relacionada com a média em uma distribuição normal (representa a mediana).</a:t>
            </a:r>
            <a:endParaRPr lang="en-US" sz="2400" b="1" dirty="0"/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727093D3-56BA-49BC-8C8C-B83A199DC898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6904383" y="3326296"/>
            <a:ext cx="967407" cy="65144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623808"/>
      </p:ext>
    </p:extLst>
  </p:cSld>
  <p:clrMapOvr>
    <a:masterClrMapping/>
  </p:clrMapOvr>
</p:sld>
</file>

<file path=ppt/theme/theme1.xml><?xml version="1.0" encoding="utf-8"?>
<a:theme xmlns:a="http://schemas.openxmlformats.org/drawingml/2006/main" name="Pacote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Pacote</Template>
  <TotalTime>1212</TotalTime>
  <Words>1413</Words>
  <Application>Microsoft Office PowerPoint</Application>
  <PresentationFormat>Widescreen</PresentationFormat>
  <Paragraphs>613</Paragraphs>
  <Slides>30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4" baseType="lpstr">
      <vt:lpstr>Arial</vt:lpstr>
      <vt:lpstr>Calibri</vt:lpstr>
      <vt:lpstr>Gill Sans MT</vt:lpstr>
      <vt:lpstr>Pacote</vt:lpstr>
      <vt:lpstr>Método de reamostragem para descrição de população</vt:lpstr>
      <vt:lpstr>Parâmetros descritivos</vt:lpstr>
      <vt:lpstr>Parâmetros descritivos</vt:lpstr>
      <vt:lpstr>Parâmetros descritivos</vt:lpstr>
      <vt:lpstr>Parâmetros descritivos</vt:lpstr>
      <vt:lpstr>Parâmetros descritivos</vt:lpstr>
      <vt:lpstr>Parâmetros descritivos</vt:lpstr>
      <vt:lpstr>Parâmetros descritivos</vt:lpstr>
      <vt:lpstr>Parâmetros descritivos</vt:lpstr>
      <vt:lpstr>Parâmetros descritivos</vt:lpstr>
      <vt:lpstr>Parâmetros descritivos</vt:lpstr>
      <vt:lpstr>Parâmetros descritivos</vt:lpstr>
      <vt:lpstr>Parâmetros descritivos</vt:lpstr>
      <vt:lpstr>Parâmetros descritivos</vt:lpstr>
      <vt:lpstr>Amostra e população</vt:lpstr>
      <vt:lpstr>Amostra e população</vt:lpstr>
      <vt:lpstr>Amostra e população</vt:lpstr>
      <vt:lpstr>Método de reamostragem</vt:lpstr>
      <vt:lpstr>Método de reamostragem</vt:lpstr>
      <vt:lpstr>Método de reamostragem</vt:lpstr>
      <vt:lpstr>Método de reamostragem</vt:lpstr>
      <vt:lpstr>Método de reamostragem</vt:lpstr>
      <vt:lpstr>Método de reamostragem</vt:lpstr>
      <vt:lpstr>Método de reamostragem</vt:lpstr>
      <vt:lpstr>Método de reamostragem</vt:lpstr>
      <vt:lpstr>Método de reamostragem</vt:lpstr>
      <vt:lpstr>Método de reamostragem</vt:lpstr>
      <vt:lpstr>Método de reamostragem</vt:lpstr>
      <vt:lpstr>Método de reamostragem</vt:lpstr>
      <vt:lpstr>prática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Método de reamostragem para descrição de população</dc:title>
  <dc:creator>andre</dc:creator>
  <cp:lastModifiedBy>Andre Mouro</cp:lastModifiedBy>
  <cp:revision>36</cp:revision>
  <dcterms:created xsi:type="dcterms:W3CDTF">2020-01-14T14:35:22Z</dcterms:created>
  <dcterms:modified xsi:type="dcterms:W3CDTF">2022-02-17T14:00:27Z</dcterms:modified>
</cp:coreProperties>
</file>